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985000" cy="9271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>
        <p15:guide id="1" orient="horz" pos="2920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  <p:ext uri="GoogleSlidesCustomDataVersion2">
      <go:slidesCustomData xmlns:go="http://customooxmlschemas.google.com/" r:id="rId42" roundtripDataSignature="AMtx7mi46uJYwrUR1/rtimBtZMT0kKpq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AF9A1B-957C-46F2-ABB5-81EA10FD75B9}">
  <a:tblStyle styleId="{9BAF9A1B-957C-46F2-ABB5-81EA10FD75B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1620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0" orient="horz"/>
        <p:guide pos="220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56051" y="0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058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56051" y="8805863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ad8b0f239_0_0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ad8b0f239_0_0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3ad8b0f239_0_0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d8b0f239_0_33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3ad8b0f239_0_33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3ad8b0f239_0_33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ad8b0f3e4_1_35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3ad8b0f3e4_1_35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3ad8b0f3e4_1_35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ad8b0f3e4_1_3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3ad8b0f3e4_1_3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13ad8b0f3e4_1_3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3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d8b0f3e4_1_14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3ad8b0f3e4_1_14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3ad8b0f3e4_1_14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ad8b0f3e4_1_85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3ad8b0f3e4_1_85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3ad8b0f3e4_1_85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ad8b0f3e4_1_92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3ad8b0f3e4_1_92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3ad8b0f3e4_1_92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ad8b0f3e4_1_47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3ad8b0f3e4_1_47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3ad8b0f3e4_1_47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8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1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ad8b0f3e4_1_57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3ad8b0f3e4_1_57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3ad8b0f3e4_1_57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2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2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aec759df2_0_2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3aec759df2_0_2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3aec759df2_0_2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aec759df2_0_14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3aec759df2_0_14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3aec759df2_0_14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aec759df2_0_29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3aec759df2_0_29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3aec759df2_0_29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4:notes"/>
          <p:cNvSpPr txBox="1"/>
          <p:nvPr>
            <p:ph idx="1" type="body"/>
          </p:nvPr>
        </p:nvSpPr>
        <p:spPr>
          <a:xfrm>
            <a:off x="698500" y="4403726"/>
            <a:ext cx="5588000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04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5d0eb4884_0_7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35d0eb4884_0_7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5d0eb4884_0_21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35d0eb4884_0_21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5d0eb4884_0_35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135d0eb4884_0_35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5d0eb4884_0_51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135d0eb4884_0_51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5d0eb4884_0_69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35d0eb4884_0_69:notes"/>
          <p:cNvSpPr/>
          <p:nvPr>
            <p:ph idx="2" type="sldImg"/>
          </p:nvPr>
        </p:nvSpPr>
        <p:spPr>
          <a:xfrm>
            <a:off x="403225" y="695325"/>
            <a:ext cx="617855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d8b0f239_0_11:notes"/>
          <p:cNvSpPr/>
          <p:nvPr>
            <p:ph idx="2" type="sldImg"/>
          </p:nvPr>
        </p:nvSpPr>
        <p:spPr>
          <a:xfrm>
            <a:off x="403225" y="695325"/>
            <a:ext cx="6178500" cy="34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ad8b0f239_0_11:notes"/>
          <p:cNvSpPr txBox="1"/>
          <p:nvPr>
            <p:ph idx="1" type="body"/>
          </p:nvPr>
        </p:nvSpPr>
        <p:spPr>
          <a:xfrm>
            <a:off x="698500" y="4403726"/>
            <a:ext cx="55881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3ad8b0f239_0_11:notes"/>
          <p:cNvSpPr txBox="1"/>
          <p:nvPr>
            <p:ph idx="12" type="sldNum"/>
          </p:nvPr>
        </p:nvSpPr>
        <p:spPr>
          <a:xfrm>
            <a:off x="3956051" y="8805863"/>
            <a:ext cx="30273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" name="Google Shape;19;p106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5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5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115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5" name="Google Shape;75;p115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6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16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2" name="Google Shape;82;p116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7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7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8" name="Google Shape;88;p117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8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8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4" name="Google Shape;94;p118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y objetos" type="txAndObj">
  <p:cSld name="TEXT_AND_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9"/>
          <p:cNvSpPr txBox="1"/>
          <p:nvPr>
            <p:ph type="title"/>
          </p:nvPr>
        </p:nvSpPr>
        <p:spPr>
          <a:xfrm>
            <a:off x="455614" y="204788"/>
            <a:ext cx="822642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9"/>
          <p:cNvSpPr txBox="1"/>
          <p:nvPr>
            <p:ph idx="1" type="body"/>
          </p:nvPr>
        </p:nvSpPr>
        <p:spPr>
          <a:xfrm>
            <a:off x="455613" y="1198960"/>
            <a:ext cx="4037012" cy="337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19"/>
          <p:cNvSpPr txBox="1"/>
          <p:nvPr>
            <p:ph idx="2" type="body"/>
          </p:nvPr>
        </p:nvSpPr>
        <p:spPr>
          <a:xfrm>
            <a:off x="4645026" y="1198960"/>
            <a:ext cx="4037013" cy="337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19"/>
          <p:cNvSpPr txBox="1"/>
          <p:nvPr>
            <p:ph idx="10" type="dt"/>
          </p:nvPr>
        </p:nvSpPr>
        <p:spPr>
          <a:xfrm>
            <a:off x="455614" y="4681538"/>
            <a:ext cx="2130425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19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19"/>
          <p:cNvSpPr txBox="1"/>
          <p:nvPr>
            <p:ph idx="12" type="sldNum"/>
          </p:nvPr>
        </p:nvSpPr>
        <p:spPr>
          <a:xfrm>
            <a:off x="6553201" y="4681538"/>
            <a:ext cx="2130425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7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Char char="▪"/>
              <a:defRPr sz="1600">
                <a:solidFill>
                  <a:srgbClr val="4D535B"/>
                </a:solidFill>
              </a:defRPr>
            </a:lvl1pPr>
            <a:lvl2pPr indent="-317500" lvl="1" marL="914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Noto Sans Symbols"/>
              <a:buChar char="▪"/>
              <a:defRPr sz="1400">
                <a:solidFill>
                  <a:srgbClr val="4D535B"/>
                </a:solidFill>
              </a:defRPr>
            </a:lvl2pPr>
            <a:lvl3pPr indent="-304800" lvl="2" marL="1371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200"/>
              <a:buFont typeface="Noto Sans Symbols"/>
              <a:buChar char="▪"/>
              <a:defRPr sz="1200">
                <a:solidFill>
                  <a:srgbClr val="4D535B"/>
                </a:solidFill>
              </a:defRPr>
            </a:lvl3pPr>
            <a:lvl4pPr indent="-298450" lvl="3" marL="18288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100"/>
              <a:buFont typeface="Noto Sans Symbols"/>
              <a:buChar char="▪"/>
              <a:defRPr sz="1100">
                <a:solidFill>
                  <a:srgbClr val="4D535B"/>
                </a:solidFill>
              </a:defRPr>
            </a:lvl4pPr>
            <a:lvl5pPr indent="-298450" lvl="4" marL="2286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100"/>
              <a:buFont typeface="Noto Sans Symbols"/>
              <a:buChar char="▪"/>
              <a:defRPr sz="1100">
                <a:solidFill>
                  <a:srgbClr val="4D535B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0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" name="Google Shape;25;p107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108"/>
          <p:cNvSpPr txBox="1"/>
          <p:nvPr>
            <p:ph type="title"/>
          </p:nvPr>
        </p:nvSpPr>
        <p:spPr>
          <a:xfrm>
            <a:off x="1763688" y="205979"/>
            <a:ext cx="7149480" cy="637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8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0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" name="Google Shape;36;p109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0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Roboto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" name="Google Shape;42;p110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1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1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111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1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9" name="Google Shape;49;p111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1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112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12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1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8" name="Google Shape;58;p112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bg>
      <p:bgPr>
        <a:solidFill>
          <a:srgbClr val="F2F2F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2" name="Google Shape;62;p113"/>
          <p:cNvSpPr txBox="1"/>
          <p:nvPr>
            <p:ph type="title"/>
          </p:nvPr>
        </p:nvSpPr>
        <p:spPr>
          <a:xfrm>
            <a:off x="1763688" y="205979"/>
            <a:ext cx="7149480" cy="637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3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7" name="Google Shape;67;p114"/>
          <p:cNvSpPr/>
          <p:nvPr/>
        </p:nvSpPr>
        <p:spPr>
          <a:xfrm>
            <a:off x="35496" y="51470"/>
            <a:ext cx="1872208" cy="936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4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5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  <a:defRPr b="0" i="0" sz="2000" u="none" cap="none" strike="noStrik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5"/>
          <p:cNvSpPr txBox="1"/>
          <p:nvPr>
            <p:ph idx="11" type="ftr"/>
          </p:nvPr>
        </p:nvSpPr>
        <p:spPr>
          <a:xfrm>
            <a:off x="1835696" y="4840002"/>
            <a:ext cx="547260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C:\Users\Administrador\Desktop\Imagen1.png" id="15" name="Google Shape;15;p10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79512" y="123478"/>
            <a:ext cx="1581462" cy="7920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Relationship Id="rId4" Type="http://schemas.openxmlformats.org/officeDocument/2006/relationships/image" Target="../media/image36.gif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://www.youtube.com/watch?v=6i57udsPKms" TargetMode="External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5EB8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79512" y="3313316"/>
            <a:ext cx="87849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Ayudante Daniel Calderón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539552" y="2146321"/>
            <a:ext cx="80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72B1F6"/>
                </a:solidFill>
                <a:latin typeface="Roboto"/>
                <a:ea typeface="Roboto"/>
                <a:cs typeface="Roboto"/>
                <a:sym typeface="Roboto"/>
              </a:rPr>
              <a:t>Ayudantía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Análisis de Datos– PEP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385900" y="2988332"/>
            <a:ext cx="6372200" cy="123478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23479"/>
            <a:ext cx="2016224" cy="10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2339752" y="4779027"/>
            <a:ext cx="65470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2B1F6"/>
                </a:solidFill>
                <a:latin typeface="Roboto"/>
                <a:ea typeface="Roboto"/>
                <a:cs typeface="Roboto"/>
                <a:sym typeface="Roboto"/>
              </a:rPr>
              <a:t>Análisis de Datos</a:t>
            </a:r>
            <a:endParaRPr b="0" i="0" sz="1200" u="none" cap="none" strike="noStrike">
              <a:solidFill>
                <a:srgbClr val="72B1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:\Users\Administrador\Desktop\diinf_logo.png" id="111" name="Google Shape;11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8384" y="311437"/>
            <a:ext cx="726534" cy="7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3ad8b0f23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088" y="882819"/>
            <a:ext cx="6435835" cy="400570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ad8b0f239_0_0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ad8b0f239_0_33"/>
          <p:cNvSpPr txBox="1"/>
          <p:nvPr>
            <p:ph idx="1" type="body"/>
          </p:nvPr>
        </p:nvSpPr>
        <p:spPr>
          <a:xfrm>
            <a:off x="457200" y="1049475"/>
            <a:ext cx="40710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Teorema del muestreo (Nyquist)</a:t>
            </a:r>
            <a:endParaRPr/>
          </a:p>
          <a:p>
            <a:pPr indent="-32004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s-ES"/>
              <a:t>Explica la relación entre la velocidad de muestreo y la frecuencia de la señal medida. </a:t>
            </a:r>
            <a:endParaRPr/>
          </a:p>
          <a:p>
            <a:pPr indent="-32004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s-ES"/>
              <a:t>Afirma que la velocidad de muestreo f_s debe ser mayor que el doble del componente de interés de frecuencia más alto en la señal medida.</a:t>
            </a:r>
            <a:endParaRPr/>
          </a:p>
          <a:p>
            <a:pPr indent="-32004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s-ES"/>
              <a:t>Esta frecuencia por lo general se conoce como la frecuencia Nyquist, f_N.</a:t>
            </a:r>
            <a:endParaRPr/>
          </a:p>
          <a:p>
            <a:pPr indent="-32004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b="1" lang="es-ES"/>
              <a:t>Importante: Si se tiene más de 1 sin o cos dentro de la señal, para el muestreo se considera la máxima frecuencia.</a:t>
            </a:r>
            <a:endParaRPr b="1"/>
          </a:p>
        </p:txBody>
      </p:sp>
      <p:pic>
        <p:nvPicPr>
          <p:cNvPr id="205" name="Google Shape;205;g13ad8b0f239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742" y="4511486"/>
            <a:ext cx="13620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3ad8b0f239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0" y="1398075"/>
            <a:ext cx="3539976" cy="27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ad8b0f239_0_33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ad8b0f3e4_1_35"/>
          <p:cNvSpPr txBox="1"/>
          <p:nvPr>
            <p:ph idx="1" type="body"/>
          </p:nvPr>
        </p:nvSpPr>
        <p:spPr>
          <a:xfrm>
            <a:off x="457200" y="1049475"/>
            <a:ext cx="81471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Señal periódica discreta </a:t>
            </a:r>
            <a:endParaRPr/>
          </a:p>
        </p:txBody>
      </p:sp>
      <p:pic>
        <p:nvPicPr>
          <p:cNvPr id="214" name="Google Shape;214;g13ad8b0f3e4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4875" y="1779100"/>
            <a:ext cx="4141899" cy="2764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g13ad8b0f3e4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450" y="1830138"/>
            <a:ext cx="3158592" cy="163672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g13ad8b0f3e4_1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275" y="3620875"/>
            <a:ext cx="1877175" cy="9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3ad8b0f3e4_1_35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13ad8b0f3e4_1_3"/>
          <p:cNvPicPr preferRelativeResize="0"/>
          <p:nvPr/>
        </p:nvPicPr>
        <p:blipFill rotWithShape="1">
          <a:blip r:embed="rId3">
            <a:alphaModFix/>
          </a:blip>
          <a:srcRect b="28763" l="0" r="0" t="0"/>
          <a:stretch/>
        </p:blipFill>
        <p:spPr>
          <a:xfrm>
            <a:off x="993900" y="1287325"/>
            <a:ext cx="6618751" cy="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3ad8b0f3e4_1_3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"/>
          <p:cNvPicPr preferRelativeResize="0"/>
          <p:nvPr/>
        </p:nvPicPr>
        <p:blipFill rotWithShape="1">
          <a:blip r:embed="rId3">
            <a:alphaModFix/>
          </a:blip>
          <a:srcRect b="28763" l="0" r="0" t="0"/>
          <a:stretch/>
        </p:blipFill>
        <p:spPr>
          <a:xfrm>
            <a:off x="993900" y="1287325"/>
            <a:ext cx="6618751" cy="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"/>
          <p:cNvSpPr txBox="1"/>
          <p:nvPr/>
        </p:nvSpPr>
        <p:spPr>
          <a:xfrm>
            <a:off x="805950" y="2659650"/>
            <a:ext cx="52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4725" y="2659650"/>
            <a:ext cx="4555047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13ad8b0f3e4_1_14"/>
          <p:cNvPicPr preferRelativeResize="0"/>
          <p:nvPr/>
        </p:nvPicPr>
        <p:blipFill rotWithShape="1">
          <a:blip r:embed="rId3">
            <a:alphaModFix/>
          </a:blip>
          <a:srcRect b="28279" l="0" r="0" t="0"/>
          <a:stretch/>
        </p:blipFill>
        <p:spPr>
          <a:xfrm>
            <a:off x="993900" y="1287325"/>
            <a:ext cx="6618751" cy="7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3ad8b0f3e4_1_14"/>
          <p:cNvSpPr txBox="1"/>
          <p:nvPr/>
        </p:nvSpPr>
        <p:spPr>
          <a:xfrm>
            <a:off x="7312825" y="2527775"/>
            <a:ext cx="1487400" cy="400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Fs = 2403 [Hz]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3ad8b0f3e4_1_14"/>
          <p:cNvSpPr txBox="1"/>
          <p:nvPr/>
        </p:nvSpPr>
        <p:spPr>
          <a:xfrm>
            <a:off x="410275" y="2527775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g13ad8b0f3e4_1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050" y="2608400"/>
            <a:ext cx="484822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3ad8b0f3e4_1_14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3ad8b0f3e4_1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196" y="1034079"/>
            <a:ext cx="4904276" cy="36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3ad8b0f3e4_1_85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  <p:sp>
        <p:nvSpPr>
          <p:cNvPr id="251" name="Google Shape;251;g13ad8b0f3e4_1_85"/>
          <p:cNvSpPr txBox="1"/>
          <p:nvPr>
            <p:ph idx="1" type="body"/>
          </p:nvPr>
        </p:nvSpPr>
        <p:spPr>
          <a:xfrm>
            <a:off x="596425" y="1892075"/>
            <a:ext cx="29499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Señales elementales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s-ES"/>
              <a:t>Convolución</a:t>
            </a:r>
            <a:endParaRPr/>
          </a:p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Gráfico, Gráfico de líneas&#10;&#10;Descripción generada automáticamente" id="258" name="Google Shape;2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709" y="2314576"/>
            <a:ext cx="1909092" cy="240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&#10;&#10;Descripción generada automáticamente" id="259" name="Google Shape;25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437" y="2828925"/>
            <a:ext cx="3455984" cy="175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olution" id="260" name="Google Shape;2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887" y="1200151"/>
            <a:ext cx="40862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s-ES"/>
              <a:t>Ejemplo</a:t>
            </a:r>
            <a:endParaRPr/>
          </a:p>
        </p:txBody>
      </p:sp>
      <p:sp>
        <p:nvSpPr>
          <p:cNvPr id="266" name="Google Shape;266;p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67" name="Google Shape;2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823" y="1200138"/>
            <a:ext cx="5355662" cy="348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13ad8b0f3e4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50" y="890144"/>
            <a:ext cx="7381695" cy="4005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3ad8b0f3e4_1_92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Contenido incluido en la PEP 3</a:t>
            </a:r>
            <a:endParaRPr i="1"/>
          </a:p>
        </p:txBody>
      </p:sp>
      <p:sp>
        <p:nvSpPr>
          <p:cNvPr id="117" name="Google Shape;117;p2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rtl="0" algn="just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s-ES"/>
              <a:t>Capítulo VIII – Series temporales</a:t>
            </a:r>
            <a:endParaRPr/>
          </a:p>
          <a:p>
            <a:pPr indent="-76200" lvl="0" marL="177800" rtl="0" algn="just">
              <a:lnSpc>
                <a:spcPct val="134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18" name="Google Shape;118;p2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Inteligencia Computacional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3ad8b0f3e4_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775" y="1234263"/>
            <a:ext cx="7518674" cy="9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3ad8b0f3e4_1_47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s-ES"/>
              <a:t>Tipos de Sistemas</a:t>
            </a:r>
            <a:endParaRPr/>
          </a:p>
        </p:txBody>
      </p:sp>
      <p:sp>
        <p:nvSpPr>
          <p:cNvPr id="287" name="Google Shape;287;p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88" name="Google Shape;2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773" y="1216784"/>
            <a:ext cx="4630454" cy="337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s-ES"/>
              <a:t>Tipos de Sistemas</a:t>
            </a:r>
            <a:endParaRPr/>
          </a:p>
        </p:txBody>
      </p:sp>
      <p:sp>
        <p:nvSpPr>
          <p:cNvPr id="294" name="Google Shape;294;p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95" name="Google Shape;2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187" y="1563635"/>
            <a:ext cx="5031626" cy="2294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s-ES"/>
              <a:t>Tipos de Sistemas</a:t>
            </a:r>
            <a:endParaRPr/>
          </a:p>
        </p:txBody>
      </p:sp>
      <p:sp>
        <p:nvSpPr>
          <p:cNvPr id="301" name="Google Shape;301;p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02" name="Google Shape;3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375" y="1081458"/>
            <a:ext cx="4945249" cy="198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5629" y="2897387"/>
            <a:ext cx="4466837" cy="16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s-ES"/>
              <a:t>Tipos de Sistemas</a:t>
            </a:r>
            <a:endParaRPr/>
          </a:p>
        </p:txBody>
      </p:sp>
      <p:sp>
        <p:nvSpPr>
          <p:cNvPr id="309" name="Google Shape;309;p1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10" name="Google Shape;3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582" y="1061591"/>
            <a:ext cx="4835236" cy="334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0" y="1193950"/>
            <a:ext cx="8638449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273" y="2410575"/>
            <a:ext cx="3660813" cy="13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1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439625" y="2410575"/>
            <a:ext cx="4220400" cy="10464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y(n) = x^2(n)sen(wn)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y(n) = f(y(n-k), x(n-m))            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 = </a:t>
            </a:r>
            <a:r>
              <a:rPr b="1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combinación lineal</a:t>
            </a: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constantes y variables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3ad8b0f3e4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0" y="1193950"/>
            <a:ext cx="8638449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3ad8b0f3e4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273" y="2410575"/>
            <a:ext cx="3660813" cy="13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3ad8b0f3e4_1_57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  <p:sp>
        <p:nvSpPr>
          <p:cNvPr id="328" name="Google Shape;328;g13ad8b0f3e4_1_57"/>
          <p:cNvSpPr txBox="1"/>
          <p:nvPr/>
        </p:nvSpPr>
        <p:spPr>
          <a:xfrm>
            <a:off x="439625" y="2410575"/>
            <a:ext cx="4220400" cy="12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y(n) = x^2(n)sen(wn) =&gt; </a:t>
            </a:r>
            <a:r>
              <a:rPr b="0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NO LINEAL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y(n) = f(y(n-k), x(n-m))            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 = </a:t>
            </a:r>
            <a:r>
              <a:rPr b="1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combinación lineal</a:t>
            </a: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constantes y variables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0" y="1193950"/>
            <a:ext cx="8638449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025" y="2430551"/>
            <a:ext cx="3277101" cy="114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100" y="3575121"/>
            <a:ext cx="3221026" cy="4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2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13aec759df2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0" y="1193950"/>
            <a:ext cx="8638449" cy="7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3aec759df2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025" y="2430551"/>
            <a:ext cx="3277101" cy="114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3aec759df2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100" y="3575121"/>
            <a:ext cx="3221026" cy="4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13aec759df2_0_2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  <p:sp>
        <p:nvSpPr>
          <p:cNvPr id="347" name="Google Shape;347;g13aec759df2_0_2"/>
          <p:cNvSpPr txBox="1"/>
          <p:nvPr/>
        </p:nvSpPr>
        <p:spPr>
          <a:xfrm>
            <a:off x="439625" y="2410575"/>
            <a:ext cx="422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y(n) = x^2(n)sen(wn) =&gt; </a:t>
            </a:r>
            <a:r>
              <a:rPr b="0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CAUSAL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y(n) = x(n+1) - 7y(n)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y(n) = x(n-1) + 8y(n+2)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EJEMPLOS DE NO CAUSALES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13aec759df2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0" y="1193950"/>
            <a:ext cx="8638449" cy="7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3aec759df2_0_14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  <p:sp>
        <p:nvSpPr>
          <p:cNvPr id="355" name="Google Shape;355;g13aec759df2_0_14"/>
          <p:cNvSpPr txBox="1"/>
          <p:nvPr/>
        </p:nvSpPr>
        <p:spPr>
          <a:xfrm>
            <a:off x="439625" y="2410575"/>
            <a:ext cx="4220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y(n) = x^2(n)sen(wn)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 coeficientes de la ecuación no pueden depender de n (tiempo).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 este caso, no hay ningún n multiplicando a x^2 o a sen(wn).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Contra ejemplo: y(n) = (n+1)</a:t>
            </a:r>
            <a:r>
              <a:rPr b="0" i="0" lang="es-E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x^2(n)nsen(wn)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g13aec759df2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4043" y="2410575"/>
            <a:ext cx="3383324" cy="2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1907704" y="267494"/>
            <a:ext cx="6995120" cy="56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457200" y="1063625"/>
            <a:ext cx="6239036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Señales</a:t>
            </a:r>
            <a:endParaRPr/>
          </a:p>
        </p:txBody>
      </p:sp>
      <p:sp>
        <p:nvSpPr>
          <p:cNvPr id="125" name="Google Shape;125;p5"/>
          <p:cNvSpPr txBox="1"/>
          <p:nvPr>
            <p:ph idx="11" type="ftr"/>
          </p:nvPr>
        </p:nvSpPr>
        <p:spPr>
          <a:xfrm>
            <a:off x="1871700" y="4736033"/>
            <a:ext cx="5184576" cy="355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Análisis de datos</a:t>
            </a:r>
            <a:endParaRPr/>
          </a:p>
        </p:txBody>
      </p:sp>
      <p:graphicFrame>
        <p:nvGraphicFramePr>
          <p:cNvPr id="126" name="Google Shape;126;p5"/>
          <p:cNvGraphicFramePr/>
          <p:nvPr/>
        </p:nvGraphicFramePr>
        <p:xfrm>
          <a:off x="534135" y="15958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{9BAF9A1B-957C-46F2-ABB5-81EA10FD75B9}</a:tableStyleId>
              </a:tblPr>
              <a:tblGrid>
                <a:gridCol w="3620250"/>
                <a:gridCol w="44555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cap="none" strike="noStrike">
                          <a:solidFill>
                            <a:srgbClr val="4A7DB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Señal:</a:t>
                      </a:r>
                      <a:r>
                        <a:rPr lang="es-ES" sz="1600" u="none" cap="none" strike="noStrike">
                          <a:solidFill>
                            <a:srgbClr val="4D535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0" lang="es-ES" sz="1600" u="none" cap="none" strike="noStrike">
                          <a:solidFill>
                            <a:srgbClr val="4D535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Variación de una cantidad mensurable que posee información relativa a un sistema o su entorno</a:t>
                      </a:r>
                      <a:endParaRPr b="0"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cap="none" strike="noStrike">
                          <a:solidFill>
                            <a:srgbClr val="6D9E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Una señal se caracteriza por usar como parámetro el tiempo, pero es la representación de un fenómeno o sistema</a:t>
                      </a:r>
                      <a:endParaRPr sz="1400" u="none" cap="none" strike="noStrike">
                        <a:solidFill>
                          <a:srgbClr val="6D9EEB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75" y="2848112"/>
            <a:ext cx="2411450" cy="14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075" y="2676912"/>
            <a:ext cx="2761377" cy="1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1000" y="2732926"/>
            <a:ext cx="3049751" cy="16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-1750" y="4412425"/>
            <a:ext cx="270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-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Representación en el tiempo t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994200" y="4412425"/>
            <a:ext cx="270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-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Representación en la frecuencia (Fourier)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6183325" y="4412425"/>
            <a:ext cx="270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-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Representación en densidad de probabilidad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3aec759df2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1101225"/>
            <a:ext cx="84010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3aec759df2_0_29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5EB8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4"/>
          <p:cNvSpPr txBox="1"/>
          <p:nvPr/>
        </p:nvSpPr>
        <p:spPr>
          <a:xfrm>
            <a:off x="539552" y="2427734"/>
            <a:ext cx="80648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Consultas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23479"/>
            <a:ext cx="2016224" cy="100811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04"/>
          <p:cNvSpPr txBox="1"/>
          <p:nvPr/>
        </p:nvSpPr>
        <p:spPr>
          <a:xfrm>
            <a:off x="2339752" y="4779027"/>
            <a:ext cx="65470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ES" sz="1200" u="none" cap="none" strike="noStrike">
                <a:solidFill>
                  <a:srgbClr val="72B1F6"/>
                </a:solidFill>
                <a:latin typeface="Roboto"/>
                <a:ea typeface="Roboto"/>
                <a:cs typeface="Roboto"/>
                <a:sym typeface="Roboto"/>
              </a:rPr>
              <a:t>Inteligencia Computacional</a:t>
            </a:r>
            <a:endParaRPr b="0" i="0" sz="1200" u="none" cap="none" strike="noStrike">
              <a:solidFill>
                <a:srgbClr val="72B1F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:\Users\Administrador\Desktop\diinf_logo.png" id="371" name="Google Shape;371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8384" y="311437"/>
            <a:ext cx="726534" cy="71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d0eb4884_0_7"/>
          <p:cNvSpPr txBox="1"/>
          <p:nvPr>
            <p:ph idx="1" type="body"/>
          </p:nvPr>
        </p:nvSpPr>
        <p:spPr>
          <a:xfrm>
            <a:off x="457200" y="1049483"/>
            <a:ext cx="81471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Complejidad</a:t>
            </a:r>
            <a:endParaRPr/>
          </a:p>
          <a:p>
            <a:pPr indent="-3429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s-ES"/>
              <a:t>Un </a:t>
            </a:r>
            <a:r>
              <a:rPr b="1" lang="es-ES"/>
              <a:t>sistema complejo</a:t>
            </a:r>
            <a:r>
              <a:rPr lang="es-ES"/>
              <a:t> posee varias características de difícil tratamiento matemático</a:t>
            </a:r>
            <a:endParaRPr/>
          </a:p>
        </p:txBody>
      </p:sp>
      <p:sp>
        <p:nvSpPr>
          <p:cNvPr id="138" name="Google Shape;138;g135d0eb4884_0_7"/>
          <p:cNvSpPr/>
          <p:nvPr/>
        </p:nvSpPr>
        <p:spPr>
          <a:xfrm>
            <a:off x="2130300" y="2063350"/>
            <a:ext cx="4667400" cy="1597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5d0eb4884_0_7"/>
          <p:cNvSpPr txBox="1"/>
          <p:nvPr>
            <p:ph idx="11" type="ftr"/>
          </p:nvPr>
        </p:nvSpPr>
        <p:spPr>
          <a:xfrm>
            <a:off x="1871700" y="4736033"/>
            <a:ext cx="5184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Inteligencia Computacional</a:t>
            </a:r>
            <a:endParaRPr/>
          </a:p>
        </p:txBody>
      </p:sp>
      <p:pic>
        <p:nvPicPr>
          <p:cNvPr id="140" name="Google Shape;140;g135d0eb4884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125" y="2178375"/>
            <a:ext cx="2263824" cy="3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35d0eb4884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525" y="2663426"/>
            <a:ext cx="3593019" cy="3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35d0eb4884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7550" y="3148475"/>
            <a:ext cx="4295603" cy="3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35d0eb4884_0_7"/>
          <p:cNvSpPr txBox="1"/>
          <p:nvPr/>
        </p:nvSpPr>
        <p:spPr>
          <a:xfrm>
            <a:off x="3195488" y="3664450"/>
            <a:ext cx="27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-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Representaciones diferentes para sistemas complejos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135d0eb4884_0_7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5d0eb4884_0_21"/>
          <p:cNvSpPr txBox="1"/>
          <p:nvPr>
            <p:ph idx="1" type="body"/>
          </p:nvPr>
        </p:nvSpPr>
        <p:spPr>
          <a:xfrm>
            <a:off x="457200" y="1049470"/>
            <a:ext cx="81471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Sistemas discretos</a:t>
            </a:r>
            <a:endParaRPr/>
          </a:p>
          <a:p>
            <a:pPr indent="-3429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s-ES"/>
              <a:t>Dispositivo o algoritmo que desarrolla alguna operación sobre señales discretas</a:t>
            </a:r>
            <a:endParaRPr/>
          </a:p>
          <a:p>
            <a:pPr indent="-3429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s-ES"/>
              <a:t>Conjunto de operaciones aplicadas a una entrada x(n), que produce una salida y(n)</a:t>
            </a:r>
            <a:endParaRPr/>
          </a:p>
        </p:txBody>
      </p:sp>
      <p:sp>
        <p:nvSpPr>
          <p:cNvPr id="150" name="Google Shape;150;g135d0eb4884_0_21"/>
          <p:cNvSpPr txBox="1"/>
          <p:nvPr>
            <p:ph idx="11" type="ftr"/>
          </p:nvPr>
        </p:nvSpPr>
        <p:spPr>
          <a:xfrm>
            <a:off x="1871700" y="4736033"/>
            <a:ext cx="5184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Inteligencia Computacional</a:t>
            </a:r>
            <a:endParaRPr/>
          </a:p>
        </p:txBody>
      </p:sp>
      <p:pic>
        <p:nvPicPr>
          <p:cNvPr id="151" name="Google Shape;151;g135d0eb4884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225" y="2571749"/>
            <a:ext cx="6749549" cy="15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35d0eb4884_0_21"/>
          <p:cNvSpPr txBox="1"/>
          <p:nvPr/>
        </p:nvSpPr>
        <p:spPr>
          <a:xfrm>
            <a:off x="3219438" y="4008825"/>
            <a:ext cx="270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s-ES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Efecto de un sistema discreto en X(n)</a:t>
            </a:r>
            <a:endParaRPr b="0" i="1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135d0eb4884_0_21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5d0eb4884_0_35"/>
          <p:cNvSpPr txBox="1"/>
          <p:nvPr>
            <p:ph idx="1" type="body"/>
          </p:nvPr>
        </p:nvSpPr>
        <p:spPr>
          <a:xfrm>
            <a:off x="457200" y="1049475"/>
            <a:ext cx="81471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Sistemas Discretos Lineales Invariantes (SDLI)</a:t>
            </a:r>
            <a:endParaRPr/>
          </a:p>
          <a:p>
            <a:pPr indent="-3429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s-ES"/>
              <a:t>Existen dos formas de analizar un </a:t>
            </a:r>
            <a:r>
              <a:rPr b="1" lang="es-ES"/>
              <a:t>sistema o señal en el tiempo</a:t>
            </a:r>
            <a:r>
              <a:rPr lang="es-ES"/>
              <a:t>:</a:t>
            </a:r>
            <a:endParaRPr/>
          </a:p>
        </p:txBody>
      </p:sp>
      <p:sp>
        <p:nvSpPr>
          <p:cNvPr id="159" name="Google Shape;159;g135d0eb4884_0_35"/>
          <p:cNvSpPr txBox="1"/>
          <p:nvPr>
            <p:ph idx="11" type="ftr"/>
          </p:nvPr>
        </p:nvSpPr>
        <p:spPr>
          <a:xfrm>
            <a:off x="1871700" y="4736033"/>
            <a:ext cx="5184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Inteligencia Computacional</a:t>
            </a:r>
            <a:endParaRPr/>
          </a:p>
        </p:txBody>
      </p:sp>
      <p:sp>
        <p:nvSpPr>
          <p:cNvPr id="160" name="Google Shape;160;g135d0eb4884_0_35"/>
          <p:cNvSpPr txBox="1"/>
          <p:nvPr/>
        </p:nvSpPr>
        <p:spPr>
          <a:xfrm>
            <a:off x="816225" y="2134725"/>
            <a:ext cx="3000000" cy="6588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Resolver la ecuación </a:t>
            </a:r>
            <a:br>
              <a:rPr b="0" i="0" lang="es-ES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ES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diferencial </a:t>
            </a:r>
            <a:endParaRPr b="0" i="0" sz="1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35d0eb4884_0_35"/>
          <p:cNvSpPr txBox="1"/>
          <p:nvPr/>
        </p:nvSpPr>
        <p:spPr>
          <a:xfrm>
            <a:off x="4923700" y="2134725"/>
            <a:ext cx="3000000" cy="6588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FF9933"/>
                </a:solidFill>
                <a:latin typeface="Roboto"/>
                <a:ea typeface="Roboto"/>
                <a:cs typeface="Roboto"/>
                <a:sym typeface="Roboto"/>
              </a:rPr>
              <a:t>Analizar el comportamiento del sistema dada una entrada.</a:t>
            </a:r>
            <a:endParaRPr b="0" i="0" sz="1400" u="none" cap="none" strike="noStrike">
              <a:solidFill>
                <a:srgbClr val="FF99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135d0eb4884_0_35"/>
          <p:cNvSpPr/>
          <p:nvPr/>
        </p:nvSpPr>
        <p:spPr>
          <a:xfrm rot="5400000">
            <a:off x="2080125" y="2886075"/>
            <a:ext cx="472200" cy="6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35d0eb4884_0_35"/>
          <p:cNvSpPr/>
          <p:nvPr/>
        </p:nvSpPr>
        <p:spPr>
          <a:xfrm rot="5400000">
            <a:off x="6187600" y="2886075"/>
            <a:ext cx="472200" cy="65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33"/>
          </a:solidFill>
          <a:ln cap="flat" cmpd="sng" w="9525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35d0eb4884_0_35"/>
          <p:cNvSpPr txBox="1"/>
          <p:nvPr/>
        </p:nvSpPr>
        <p:spPr>
          <a:xfrm>
            <a:off x="791300" y="3575550"/>
            <a:ext cx="326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Muchas veces es difícil de hacer cuando se tienen sistemas complejos: </a:t>
            </a:r>
            <a:r>
              <a:rPr b="1" i="0" lang="es-ES" sz="14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Es aburrido, buu.</a:t>
            </a:r>
            <a:endParaRPr b="1" i="0" sz="14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135d0eb4884_0_35"/>
          <p:cNvSpPr txBox="1"/>
          <p:nvPr/>
        </p:nvSpPr>
        <p:spPr>
          <a:xfrm>
            <a:off x="4793500" y="3684000"/>
            <a:ext cx="326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Es más intuitivo y funciona similar al concepto de caja negra:</a:t>
            </a:r>
            <a:endParaRPr b="0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So much fun!</a:t>
            </a:r>
            <a:endParaRPr b="1" i="0" sz="14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135d0eb4884_0_35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5d0eb4884_0_51"/>
          <p:cNvSpPr txBox="1"/>
          <p:nvPr>
            <p:ph idx="1" type="body"/>
          </p:nvPr>
        </p:nvSpPr>
        <p:spPr>
          <a:xfrm>
            <a:off x="457200" y="1049475"/>
            <a:ext cx="81471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Teorema de Takens</a:t>
            </a:r>
            <a:endParaRPr/>
          </a:p>
          <a:p>
            <a:pPr indent="-32004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s-ES"/>
              <a:t>En 1980 Takens mostro que señal producida por un sistema dinámico multidimensional, puede ser representado por un conjunto de señales en el tiempo, que se desprenden de la propia señal original.</a:t>
            </a:r>
            <a:endParaRPr/>
          </a:p>
        </p:txBody>
      </p:sp>
      <p:sp>
        <p:nvSpPr>
          <p:cNvPr id="172" name="Google Shape;172;g135d0eb4884_0_51"/>
          <p:cNvSpPr txBox="1"/>
          <p:nvPr>
            <p:ph idx="11" type="ftr"/>
          </p:nvPr>
        </p:nvSpPr>
        <p:spPr>
          <a:xfrm>
            <a:off x="1871700" y="4736033"/>
            <a:ext cx="5184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Inteligencia Computacional</a:t>
            </a:r>
            <a:endParaRPr/>
          </a:p>
        </p:txBody>
      </p:sp>
      <p:pic>
        <p:nvPicPr>
          <p:cNvPr id="173" name="Google Shape;173;g135d0eb4884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" y="2101275"/>
            <a:ext cx="3301006" cy="2482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vies from the supplementary info of the paper &quot;Detecting Causality in Complex Ecosystems,&quot; authored by George Sugihara, Robert May, Hao Ye, Chih-hao Hsieh, Ethan Deyle, Michael Fogarty, and Stephan Munch. Published Online September 20 2012 in Science Express: http://dx.doi.org/10.1126/science.1227079&#10;&#10;Movie S1&#10;This movie demonstrates the relationship between time series and dynamic attractors (manifolds, M).&#10;&#10;Movie S2&#10;This movie illustrates how Takens' Theorem (19) can be used to reconstruct a shadow manifold MX from a single time series, and illustrates the 1:1 mapping between M and MX.&#10;&#10;Movie S3&#10;This movie explains how convergent cross mapping (CCM) estimates states across variables." id="174" name="Google Shape;174;g135d0eb4884_0_51" title="Takens' theorem in action for the Lorenz chaotic attractor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9106" y="2101275"/>
            <a:ext cx="3309811" cy="24823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35d0eb4884_0_51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5d0eb4884_0_69"/>
          <p:cNvSpPr txBox="1"/>
          <p:nvPr>
            <p:ph idx="1" type="body"/>
          </p:nvPr>
        </p:nvSpPr>
        <p:spPr>
          <a:xfrm>
            <a:off x="457200" y="1049475"/>
            <a:ext cx="81471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Teorema de Takens</a:t>
            </a:r>
            <a:endParaRPr/>
          </a:p>
          <a:p>
            <a:pPr indent="-3429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Char char="▪"/>
            </a:pPr>
            <a:r>
              <a:rPr lang="es-ES"/>
              <a:t>Con una señal en t, intentaremos representar el fenómeno. Por el teorema de Takens es posible probar que </a:t>
            </a:r>
            <a:r>
              <a:rPr b="1" lang="es-ES">
                <a:solidFill>
                  <a:schemeClr val="accent1"/>
                </a:solidFill>
              </a:rPr>
              <a:t>es</a:t>
            </a:r>
            <a:r>
              <a:rPr lang="es-ES">
                <a:solidFill>
                  <a:schemeClr val="accent1"/>
                </a:solidFill>
              </a:rPr>
              <a:t> </a:t>
            </a:r>
            <a:r>
              <a:rPr b="1" lang="es-ES">
                <a:solidFill>
                  <a:schemeClr val="accent1"/>
                </a:solidFill>
              </a:rPr>
              <a:t>posible realizar predicción de la señal, en tiempos futuros</a:t>
            </a:r>
            <a:r>
              <a:rPr lang="es-ES">
                <a:solidFill>
                  <a:schemeClr val="accent1"/>
                </a:solidFill>
              </a:rPr>
              <a:t>.</a:t>
            </a:r>
            <a:r>
              <a:rPr lang="es-ES"/>
              <a:t> </a:t>
            </a:r>
            <a:endParaRPr/>
          </a:p>
          <a:p>
            <a:pPr indent="-342900" lvl="0" marL="3429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Char char="▪"/>
            </a:pPr>
            <a:r>
              <a:rPr lang="es-ES"/>
              <a:t>El problema que se desea resolver ahora es </a:t>
            </a:r>
            <a:r>
              <a:rPr b="1" lang="es-ES">
                <a:solidFill>
                  <a:schemeClr val="accent1"/>
                </a:solidFill>
              </a:rPr>
              <a:t>determinar la complejidad de esta señal</a:t>
            </a:r>
            <a:r>
              <a:rPr b="1" lang="es-ES"/>
              <a:t> </a:t>
            </a:r>
            <a:r>
              <a:rPr lang="es-ES"/>
              <a:t>sin conocer todas las propiedades fenomenológicas de la señal, a pesar que esta señal esté contaminada con ruido.</a:t>
            </a:r>
            <a:endParaRPr/>
          </a:p>
        </p:txBody>
      </p:sp>
      <p:sp>
        <p:nvSpPr>
          <p:cNvPr id="181" name="Google Shape;181;g135d0eb4884_0_69"/>
          <p:cNvSpPr txBox="1"/>
          <p:nvPr>
            <p:ph idx="11" type="ftr"/>
          </p:nvPr>
        </p:nvSpPr>
        <p:spPr>
          <a:xfrm>
            <a:off x="1871700" y="4736033"/>
            <a:ext cx="5184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Ayudantía Inteligencia Computacional</a:t>
            </a:r>
            <a:endParaRPr/>
          </a:p>
        </p:txBody>
      </p:sp>
      <p:sp>
        <p:nvSpPr>
          <p:cNvPr id="182" name="Google Shape;182;g135d0eb4884_0_69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3ad8b0f23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425" y="1912325"/>
            <a:ext cx="4409999" cy="263915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g13ad8b0f239_0_11"/>
          <p:cNvSpPr txBox="1"/>
          <p:nvPr>
            <p:ph idx="1" type="body"/>
          </p:nvPr>
        </p:nvSpPr>
        <p:spPr>
          <a:xfrm>
            <a:off x="457200" y="1049475"/>
            <a:ext cx="8147100" cy="21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s-ES"/>
              <a:t>Definiciones básicas: </a:t>
            </a:r>
            <a:r>
              <a:rPr b="1" lang="es-ES">
                <a:solidFill>
                  <a:srgbClr val="FF6600"/>
                </a:solidFill>
              </a:rPr>
              <a:t>Señal periódica contínua </a:t>
            </a:r>
            <a:endParaRPr/>
          </a:p>
        </p:txBody>
      </p:sp>
      <p:pic>
        <p:nvPicPr>
          <p:cNvPr id="190" name="Google Shape;190;g13ad8b0f239_0_11"/>
          <p:cNvPicPr preferRelativeResize="0"/>
          <p:nvPr/>
        </p:nvPicPr>
        <p:blipFill rotWithShape="1">
          <a:blip r:embed="rId4">
            <a:alphaModFix/>
          </a:blip>
          <a:srcRect b="0" l="2733" r="0" t="0"/>
          <a:stretch/>
        </p:blipFill>
        <p:spPr>
          <a:xfrm>
            <a:off x="227113" y="2450150"/>
            <a:ext cx="3914775" cy="1790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g13ad8b0f239_0_11"/>
          <p:cNvSpPr txBox="1"/>
          <p:nvPr>
            <p:ph type="title"/>
          </p:nvPr>
        </p:nvSpPr>
        <p:spPr>
          <a:xfrm>
            <a:off x="1907704" y="267494"/>
            <a:ext cx="6995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Roboto"/>
              <a:buNone/>
            </a:pPr>
            <a:r>
              <a:rPr lang="es-ES"/>
              <a:t>Capítulo V – Series temporales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2002-11-14T15:07:16Z</dcterms:created>
  <dc:creator>cristopherblanco</dc:creator>
</cp:coreProperties>
</file>